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20"/>
  </p:notesMasterIdLst>
  <p:sldIdLst>
    <p:sldId id="4192" r:id="rId2"/>
    <p:sldId id="4193" r:id="rId3"/>
    <p:sldId id="4210" r:id="rId4"/>
    <p:sldId id="4195" r:id="rId5"/>
    <p:sldId id="4194" r:id="rId6"/>
    <p:sldId id="4211" r:id="rId7"/>
    <p:sldId id="4197" r:id="rId8"/>
    <p:sldId id="4213" r:id="rId9"/>
    <p:sldId id="257" r:id="rId10"/>
    <p:sldId id="261" r:id="rId11"/>
    <p:sldId id="4212" r:id="rId12"/>
    <p:sldId id="4216" r:id="rId13"/>
    <p:sldId id="4200" r:id="rId14"/>
    <p:sldId id="4204" r:id="rId15"/>
    <p:sldId id="4214" r:id="rId16"/>
    <p:sldId id="4215" r:id="rId17"/>
    <p:sldId id="4205" r:id="rId18"/>
    <p:sldId id="420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16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DD0"/>
    <a:srgbClr val="011C32"/>
    <a:srgbClr val="7C8EA0"/>
    <a:srgbClr val="02143C"/>
    <a:srgbClr val="E8EEFF"/>
    <a:srgbClr val="021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93"/>
    <p:restoredTop sz="86463"/>
  </p:normalViewPr>
  <p:slideViewPr>
    <p:cSldViewPr snapToGrid="0" showGuides="1">
      <p:cViewPr varScale="1">
        <p:scale>
          <a:sx n="110" d="100"/>
          <a:sy n="110" d="100"/>
        </p:scale>
        <p:origin x="1792" y="168"/>
      </p:cViewPr>
      <p:guideLst>
        <p:guide pos="3816"/>
        <p:guide orient="horz" pos="2160"/>
        <p:guide orient="horz" pos="29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6.png>
</file>

<file path=ppt/media/image27.png>
</file>

<file path=ppt/media/image3.png>
</file>

<file path=ppt/media/image32.png>
</file>

<file path=ppt/media/image4.jpg>
</file>

<file path=ppt/media/image40.png>
</file>

<file path=ppt/media/image42.png>
</file>

<file path=ppt/media/image43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F7F9A-864F-DE44-AF07-EDC0CAC90137}" type="datetimeFigureOut">
              <a:rPr lang="en-US" smtClean="0"/>
              <a:t>2/1/24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053EA-6907-8F47-ACA5-08DBFA1C3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0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4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30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47EBFF-C97D-2ED7-9E00-C685343679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143110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_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8068C1-323F-572A-96F9-3C07CF172E9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677150" y="1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CFC8AD-FDE1-C946-6F19-1D200A5C7EB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424422" y="1728217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086AE18A-883A-AF55-B395-94D7303F8A07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144262" y="3456433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403128C2-8DFF-BDBA-C323-B9EE2FD9A542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900678" y="5175505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8C0D6C5F-2EE1-E366-3882-F2CA4D85B8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320044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61692" y="2031023"/>
            <a:ext cx="3868616" cy="279595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subtitle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C1BBB78-2337-77EE-6EC0-4C784C5E7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560EA2B-BE9C-1249-82D6-B7B0949FCF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10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76D2-8435-708B-9C12-A2DDE33F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6E0C3-D357-9904-3F83-469364BF9F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C3E44-24E0-E7EE-DC2C-D11B27C9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0"/>
            <a:ext cx="899160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DD9EA8-5FFB-C9B1-1267-6671E46F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11239500" cy="50498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EDC9B2-DEFB-E449-1A1F-85E60AE31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1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1A6A05-6A68-95A1-41EE-FDBA7FA90F3C}"/>
              </a:ext>
            </a:extLst>
          </p:cNvPr>
          <p:cNvSpPr/>
          <p:nvPr userDrawn="1"/>
        </p:nvSpPr>
        <p:spPr>
          <a:xfrm>
            <a:off x="0" y="914400"/>
            <a:ext cx="11696699" cy="76611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alpha val="0"/>
                </a:schemeClr>
              </a:gs>
              <a:gs pos="40000">
                <a:schemeClr val="tx2">
                  <a:lumMod val="20000"/>
                  <a:lumOff val="80000"/>
                  <a:alpha val="20000"/>
                </a:schemeClr>
              </a:gs>
              <a:gs pos="60000">
                <a:schemeClr val="accent1">
                  <a:alpha val="25000"/>
                </a:schemeClr>
              </a:gs>
              <a:gs pos="100000">
                <a:schemeClr val="accent1">
                  <a:alpha val="58414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21708-074B-CB27-329D-6020CFC98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968" y="2042984"/>
            <a:ext cx="10544432" cy="42435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6EF4D-A4D6-628F-7773-C9A53396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B9BA94E1-F833-74C4-C220-979B5551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931A2ED-36FD-2A27-0280-2BAA4BE8F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2900" y="6638826"/>
            <a:ext cx="104775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7360BF7-31E7-2BD1-4BB4-C13DCDA30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4E1765-210E-6276-4BFF-2D655F43CC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7968" y="1054571"/>
            <a:ext cx="9529477" cy="48577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E2DB5861-DC1F-274C-DB37-975429602C12}"/>
              </a:ext>
            </a:extLst>
          </p:cNvPr>
          <p:cNvSpPr/>
          <p:nvPr userDrawn="1"/>
        </p:nvSpPr>
        <p:spPr>
          <a:xfrm rot="5400000">
            <a:off x="516549" y="1150458"/>
            <a:ext cx="529826" cy="294000"/>
          </a:xfrm>
          <a:prstGeom prst="triangle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D9E6835A-8A89-91B3-CA12-BE90FD1FEF40}"/>
              </a:ext>
            </a:extLst>
          </p:cNvPr>
          <p:cNvSpPr/>
          <p:nvPr userDrawn="1"/>
        </p:nvSpPr>
        <p:spPr>
          <a:xfrm rot="5400000">
            <a:off x="204109" y="1150458"/>
            <a:ext cx="529826" cy="294000"/>
          </a:xfrm>
          <a:prstGeom prst="triangle">
            <a:avLst/>
          </a:prstGeom>
          <a:solidFill>
            <a:schemeClr val="tx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2FC92465-7D33-6807-71D6-C420B847E784}"/>
              </a:ext>
            </a:extLst>
          </p:cNvPr>
          <p:cNvSpPr/>
          <p:nvPr userDrawn="1"/>
        </p:nvSpPr>
        <p:spPr>
          <a:xfrm rot="5400000">
            <a:off x="-117913" y="1150458"/>
            <a:ext cx="529826" cy="294000"/>
          </a:xfrm>
          <a:prstGeom prst="triangl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46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73ED-6FC3-240E-FD79-5C9C1B356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311F5-00A8-177A-AD8C-C74DC54BD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113" y="1228626"/>
            <a:ext cx="5582133" cy="50673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ABF7C-5569-F775-5910-F82732B6A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7764" y="1228626"/>
            <a:ext cx="5434796" cy="5067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92EEC-0AE6-91A4-3002-A2E772C1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6B168-7BCE-5553-8F95-2FA0CB17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0E8E0A0-EBA5-FCE8-DB05-AE9091399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56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598EE-734B-7927-A9F9-59E746C06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62682"/>
            <a:ext cx="5502275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A79ED-631A-4038-CD24-1318D135B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1687" y="1995160"/>
            <a:ext cx="5502275" cy="429854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22261-E334-48E8-A5C2-10C4156C0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750" y="1062682"/>
            <a:ext cx="5410200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E52312-4529-7366-8A26-B3D48C92D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2750" y="1995160"/>
            <a:ext cx="5410200" cy="42985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82D12A-DDF5-F9C7-183F-B0D4053783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B7175-61AA-514B-24D4-5450A47E2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8A3E416-B7DC-9289-0F71-02C0E72C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7E5878A-1552-B223-F43B-5038DE4B26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66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A478EFB-CB01-5D7C-25EB-8FE3C542E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B2AFD62A-76F2-FED8-00D7-9815E827E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7D803D6-673A-5DDE-DFD1-A8CEB560F8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790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DC167D27-96EB-70A9-C8AE-F79AD23D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A00B1E-82F2-53D3-6036-9B46FBE71C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5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3BEAAE65-DB30-3E9B-C7B2-88F7ACE23F4A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98936" y="6483096"/>
            <a:ext cx="893064" cy="37490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8B33F-B679-0A95-7EA1-D24ED8982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F4DAD-B0D7-7273-0B9E-980C44A17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326" y="1227262"/>
            <a:ext cx="11239500" cy="50592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DA91-6050-8AEB-75E0-102C5DDBC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2326" y="6634113"/>
            <a:ext cx="104775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2EF1B-4646-6E00-A89E-1C0F88866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95B480F-57BC-AAE4-E8B1-8E74194E0AF7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46536" y="0"/>
            <a:ext cx="1045464" cy="194157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CF45F2-A7DC-3969-B1B1-7C78B77CE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539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11" r:id="rId2"/>
    <p:sldLayoutId id="2147483710" r:id="rId3"/>
    <p:sldLayoutId id="2147483715" r:id="rId4"/>
    <p:sldLayoutId id="2147483714" r:id="rId5"/>
    <p:sldLayoutId id="2147483706" r:id="rId6"/>
    <p:sldLayoutId id="2147483707" r:id="rId7"/>
    <p:sldLayoutId id="2147483708" r:id="rId8"/>
    <p:sldLayoutId id="214748370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pple Symbols" panose="02000000000000000000" pitchFamily="2" charset="-79"/>
        <a:buChar char="⎼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ourier New" panose="02070309020205020404" pitchFamily="49" charset="0"/>
        <a:buChar char="o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2" orient="horz" pos="4176">
          <p15:clr>
            <a:srgbClr val="F26B43"/>
          </p15:clr>
        </p15:guide>
        <p15:guide id="13" pos="216">
          <p15:clr>
            <a:srgbClr val="F26B43"/>
          </p15:clr>
        </p15:guide>
        <p15:guide id="14" orient="horz" pos="576">
          <p15:clr>
            <a:srgbClr val="F26B43"/>
          </p15:clr>
        </p15:guide>
        <p15:guide id="15" orient="horz" pos="144">
          <p15:clr>
            <a:srgbClr val="F26B43"/>
          </p15:clr>
        </p15:guide>
        <p15:guide id="16" pos="7368">
          <p15:clr>
            <a:srgbClr val="F26B43"/>
          </p15:clr>
        </p15:guide>
        <p15:guide id="17" orient="horz" pos="768">
          <p15:clr>
            <a:srgbClr val="F26B43"/>
          </p15:clr>
        </p15:guide>
        <p15:guide id="18" orient="horz" pos="3960">
          <p15:clr>
            <a:srgbClr val="F26B43"/>
          </p15:clr>
        </p15:guide>
        <p15:guide id="21" orient="horz" pos="2160">
          <p15:clr>
            <a:srgbClr val="F26B43"/>
          </p15:clr>
        </p15:guide>
        <p15:guide id="2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Relationship Id="rId9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hyperlink" Target="http://www.southampton.ac.uk/~sks/utrecht/mcmc.pdf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png"/><Relationship Id="rId7" Type="http://schemas.openxmlformats.org/officeDocument/2006/relationships/image" Target="../media/image3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6A2410B-6AF7-5C23-C262-97C4675493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Scientific Machine Learning and </a:t>
            </a:r>
            <a:r>
              <a:rPr lang="en-US" dirty="0" err="1"/>
              <a:t>Tensorflow</a:t>
            </a:r>
            <a:r>
              <a:rPr lang="en-US" dirty="0"/>
              <a:t> tutorial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97648E5-4D33-101D-02F7-374668BC76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topics and Reproducibility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E4873B7-1324-8AB3-9E55-13DFF8C23AA3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SAND2024-00936O</a:t>
            </a:r>
            <a:endParaRPr lang="en-US" dirty="0"/>
          </a:p>
        </p:txBody>
      </p:sp>
      <p:sp>
        <p:nvSpPr>
          <p:cNvPr id="4" name="Subtitle 8">
            <a:extLst>
              <a:ext uri="{FF2B5EF4-FFF2-40B4-BE49-F238E27FC236}">
                <a16:creationId xmlns:a16="http://schemas.microsoft.com/office/drawing/2014/main" id="{9E3BD727-EB21-E97C-1D57-7613DE69D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895" y="3718560"/>
            <a:ext cx="5268686" cy="552733"/>
          </a:xfrm>
        </p:spPr>
        <p:txBody>
          <a:bodyPr/>
          <a:lstStyle/>
          <a:p>
            <a:r>
              <a:rPr lang="en-US" dirty="0"/>
              <a:t>Ravi G Patel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729CC2D-7F2E-AA0B-ECDC-54D8ABF63C6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52895" y="4393310"/>
            <a:ext cx="4819650" cy="446913"/>
          </a:xfrm>
        </p:spPr>
        <p:txBody>
          <a:bodyPr/>
          <a:lstStyle/>
          <a:p>
            <a:r>
              <a:rPr lang="en-US" dirty="0"/>
              <a:t>Scientific Machine Learning Department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29A0CA9C-BE4B-563C-DA4F-2B584296259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52895" y="4888992"/>
            <a:ext cx="4452257" cy="1402080"/>
          </a:xfrm>
        </p:spPr>
        <p:txBody>
          <a:bodyPr>
            <a:normAutofit/>
          </a:bodyPr>
          <a:lstStyle/>
          <a:p>
            <a:r>
              <a:rPr lang="en-US" dirty="0"/>
              <a:t>February 1 – 2, 2024</a:t>
            </a:r>
          </a:p>
          <a:p>
            <a:r>
              <a:rPr lang="en-US" dirty="0"/>
              <a:t>Numerical PDEs: Analysis, Algorithms, and Data Challenges</a:t>
            </a:r>
          </a:p>
          <a:p>
            <a:r>
              <a:rPr lang="en-US" dirty="0"/>
              <a:t>ICERM</a:t>
            </a:r>
          </a:p>
          <a:p>
            <a:r>
              <a:rPr lang="en-US" dirty="0"/>
              <a:t>Brown University</a:t>
            </a:r>
          </a:p>
        </p:txBody>
      </p:sp>
    </p:spTree>
    <p:extLst>
      <p:ext uri="{BB962C8B-B14F-4D97-AF65-F5344CB8AC3E}">
        <p14:creationId xmlns:p14="http://schemas.microsoft.com/office/powerpoint/2010/main" val="56396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7EA6B-E7FD-CB43-B445-7BD0DD7B0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examples of Equivariant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8FB3C-F5F8-5348-A118-25233533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Rotation invariant model for galaxy classification</a:t>
            </a:r>
          </a:p>
          <a:p>
            <a:pPr lvl="1"/>
            <a:r>
              <a:rPr lang="en-US" sz="2400" dirty="0"/>
              <a:t>Dieleman et al. </a:t>
            </a:r>
            <a:r>
              <a:rPr lang="en-US" sz="2400" i="1" dirty="0"/>
              <a:t>Monthly Notices of the Royal Astronomical Society, </a:t>
            </a:r>
            <a:r>
              <a:rPr lang="en-US" sz="2400" dirty="0"/>
              <a:t>2015</a:t>
            </a:r>
          </a:p>
          <a:p>
            <a:r>
              <a:rPr lang="en-US" sz="2400" dirty="0"/>
              <a:t>Warp invariant model</a:t>
            </a:r>
          </a:p>
          <a:p>
            <a:pPr lvl="1"/>
            <a:r>
              <a:rPr lang="en-US" sz="2400" dirty="0"/>
              <a:t>Wong et al. </a:t>
            </a:r>
            <a:r>
              <a:rPr lang="en-US" sz="2400" i="1" dirty="0"/>
              <a:t>DICTA</a:t>
            </a:r>
            <a:r>
              <a:rPr lang="en-US" sz="2400" dirty="0"/>
              <a:t>, 2016</a:t>
            </a:r>
          </a:p>
          <a:p>
            <a:r>
              <a:rPr lang="en-US" sz="2400" dirty="0"/>
              <a:t>Permutation invariant model</a:t>
            </a:r>
          </a:p>
          <a:p>
            <a:pPr lvl="1"/>
            <a:r>
              <a:rPr lang="en-US" sz="2400" dirty="0"/>
              <a:t>Meltzer et al. </a:t>
            </a:r>
            <a:r>
              <a:rPr lang="en-US" sz="2400" i="1" dirty="0"/>
              <a:t>arXiv:1905.03046 </a:t>
            </a:r>
            <a:r>
              <a:rPr lang="en-US" sz="2400" dirty="0"/>
              <a:t> </a:t>
            </a:r>
          </a:p>
          <a:p>
            <a:r>
              <a:rPr lang="en-US" sz="2400" dirty="0"/>
              <a:t>Rotation and translation equivariant model for 3d point cloud data</a:t>
            </a:r>
          </a:p>
          <a:p>
            <a:pPr lvl="1"/>
            <a:r>
              <a:rPr lang="en-US" sz="2400" dirty="0"/>
              <a:t>Thomas et al. </a:t>
            </a:r>
            <a:r>
              <a:rPr lang="en-US" sz="2400" i="1" dirty="0"/>
              <a:t>arXiv:1802.08219 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8639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90A46-88BA-F822-D15E-2B6A035AF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informed constraints for Operator learning</a:t>
            </a:r>
            <a:r>
              <a:rPr lang="en-US" baseline="30000" dirty="0"/>
              <a:t>1,2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16555-6604-8781-F3F6-D5F73CA2A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5504342-9176-4A89-192C-CD53A1C3B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431" y="1081992"/>
            <a:ext cx="10058400" cy="542876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can enforce constraints in MOR-Physics by modifying the parameterization,</a:t>
            </a:r>
          </a:p>
          <a:p>
            <a:endParaRPr lang="en-US" dirty="0"/>
          </a:p>
          <a:p>
            <a:r>
              <a:rPr lang="en-US" dirty="0"/>
              <a:t>Translational equivariance:</a:t>
            </a:r>
          </a:p>
          <a:p>
            <a:pPr lvl="1"/>
            <a:r>
              <a:rPr lang="en-US" dirty="0"/>
              <a:t>apply      point-wise,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Reflective symmetry:</a:t>
            </a:r>
          </a:p>
          <a:p>
            <a:pPr lvl="1"/>
            <a:r>
              <a:rPr lang="en-US" dirty="0"/>
              <a:t>if      solves the PDE, so does </a:t>
            </a:r>
          </a:p>
          <a:p>
            <a:pPr lvl="1"/>
            <a:r>
              <a:rPr lang="en-US" dirty="0"/>
              <a:t>let</a:t>
            </a:r>
          </a:p>
          <a:p>
            <a:endParaRPr lang="en-US" dirty="0"/>
          </a:p>
          <a:p>
            <a:r>
              <a:rPr lang="en-US" dirty="0"/>
              <a:t>Rotational equivariance: </a:t>
            </a:r>
          </a:p>
          <a:p>
            <a:r>
              <a:rPr lang="en-US" dirty="0"/>
              <a:t>     let</a:t>
            </a:r>
          </a:p>
          <a:p>
            <a:endParaRPr lang="en-US" dirty="0"/>
          </a:p>
          <a:p>
            <a:r>
              <a:rPr lang="en-US" dirty="0"/>
              <a:t>Global conservation:</a:t>
            </a:r>
          </a:p>
          <a:p>
            <a:r>
              <a:rPr lang="en-US" dirty="0"/>
              <a:t>     let       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BE16499-BB4A-7E55-0E42-013E85E3C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886" y="2209109"/>
            <a:ext cx="2274593" cy="27148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2954741-6FE9-05F2-4521-CC35B0894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290" y="2249483"/>
            <a:ext cx="130163" cy="18801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C6070F8-9E8A-1638-C43A-50543FFD65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1924" y="3433978"/>
            <a:ext cx="325409" cy="12293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80C2B2-7168-92A9-B841-93641404BE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7119" y="3419510"/>
            <a:ext cx="137394" cy="1229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7412B3A-5680-E01C-6C29-6C9194F0AD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6483" y="3706925"/>
            <a:ext cx="2256158" cy="31094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FD037B0-A60D-55A6-D3B5-D9A3950E12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7119" y="4812787"/>
            <a:ext cx="1699351" cy="29648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2F9881A-11D2-CAE3-250F-97BE65F2F8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27119" y="6029980"/>
            <a:ext cx="2350167" cy="27478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7D06525-BC2E-0627-E75B-3A60F63B4196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9894"/>
          <a:stretch/>
        </p:blipFill>
        <p:spPr>
          <a:xfrm>
            <a:off x="6107925" y="1896929"/>
            <a:ext cx="6144567" cy="331996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C8C406E-2765-88B9-9D7F-F54D5D8579B3}"/>
              </a:ext>
            </a:extLst>
          </p:cNvPr>
          <p:cNvSpPr txBox="1"/>
          <p:nvPr/>
        </p:nvSpPr>
        <p:spPr>
          <a:xfrm>
            <a:off x="7231522" y="5240856"/>
            <a:ext cx="389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Preserving rotational equivariance leads to better extrapolation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553E9CA-7032-F40A-32EB-5251CC2AE123}"/>
              </a:ext>
            </a:extLst>
          </p:cNvPr>
          <p:cNvSpPr txBox="1"/>
          <p:nvPr/>
        </p:nvSpPr>
        <p:spPr>
          <a:xfrm>
            <a:off x="5085446" y="6358364"/>
            <a:ext cx="60980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1400" baseline="30000" dirty="0">
                <a:solidFill>
                  <a:schemeClr val="bg1"/>
                </a:solidFill>
              </a:rPr>
              <a:t>1</a:t>
            </a:r>
            <a:r>
              <a:rPr lang="en-US" sz="1400" dirty="0">
                <a:solidFill>
                  <a:schemeClr val="bg1"/>
                </a:solidFill>
              </a:rPr>
              <a:t>R.G. Patel and Desjardins, </a:t>
            </a:r>
            <a:r>
              <a:rPr lang="en-US" sz="1400" i="1" dirty="0" err="1">
                <a:solidFill>
                  <a:schemeClr val="bg1"/>
                </a:solidFill>
              </a:rPr>
              <a:t>arxiv</a:t>
            </a:r>
            <a:r>
              <a:rPr lang="en-US" sz="1400" i="1" dirty="0">
                <a:solidFill>
                  <a:schemeClr val="bg1"/>
                </a:solidFill>
              </a:rPr>
              <a:t>: 1810.08552</a:t>
            </a:r>
            <a:r>
              <a:rPr lang="en-US" sz="1400" dirty="0">
                <a:solidFill>
                  <a:schemeClr val="bg1"/>
                </a:solidFill>
              </a:rPr>
              <a:t> (2018)</a:t>
            </a:r>
          </a:p>
          <a:p>
            <a:pPr lvl="2"/>
            <a:r>
              <a:rPr lang="en-US" sz="1400" baseline="30000" dirty="0">
                <a:solidFill>
                  <a:schemeClr val="bg1"/>
                </a:solidFill>
              </a:rPr>
              <a:t>2</a:t>
            </a:r>
            <a:r>
              <a:rPr lang="en-US" sz="1400" dirty="0">
                <a:solidFill>
                  <a:schemeClr val="bg1"/>
                </a:solidFill>
              </a:rPr>
              <a:t>R.G. Patel et al., </a:t>
            </a:r>
            <a:r>
              <a:rPr lang="en-US" sz="1400" i="1" dirty="0">
                <a:solidFill>
                  <a:schemeClr val="bg1"/>
                </a:solidFill>
              </a:rPr>
              <a:t>CMAME</a:t>
            </a:r>
            <a:r>
              <a:rPr lang="en-US" sz="1400" dirty="0">
                <a:solidFill>
                  <a:schemeClr val="bg1"/>
                </a:solidFill>
              </a:rPr>
              <a:t> (2021)</a:t>
            </a:r>
            <a:endParaRPr lang="en-US" sz="1400" i="1" baseline="30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731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2336E-B179-72A4-A96C-FA767C2A6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 Bayesian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E3335-D712-AFE9-208D-81F4BAA04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Rarely, do we have conjugacy in Bayesian inference</a:t>
            </a:r>
          </a:p>
          <a:p>
            <a:pPr lvl="1"/>
            <a:r>
              <a:rPr lang="en-US" dirty="0"/>
              <a:t>E.g., the nonlinearity in neural networks</a:t>
            </a:r>
          </a:p>
          <a:p>
            <a:r>
              <a:rPr lang="en-US" dirty="0"/>
              <a:t>But if we have </a:t>
            </a:r>
          </a:p>
          <a:p>
            <a:endParaRPr lang="en-US" dirty="0"/>
          </a:p>
          <a:p>
            <a:r>
              <a:rPr lang="en-US" dirty="0"/>
              <a:t>We can still approximately get the posterior</a:t>
            </a:r>
          </a:p>
          <a:p>
            <a:pPr lvl="1"/>
            <a:r>
              <a:rPr lang="en-US" dirty="0"/>
              <a:t>Markov Chain Monte Carlo (MCMC)</a:t>
            </a:r>
          </a:p>
          <a:p>
            <a:pPr lvl="2"/>
            <a:r>
              <a:rPr lang="en-US" dirty="0"/>
              <a:t>Evolve a Markov Chain with stationary distribution converging to the posterior</a:t>
            </a:r>
          </a:p>
          <a:p>
            <a:pPr lvl="2"/>
            <a:r>
              <a:rPr lang="en-US" dirty="0"/>
              <a:t>S. </a:t>
            </a:r>
            <a:r>
              <a:rPr lang="en-US" dirty="0" err="1"/>
              <a:t>Sahu</a:t>
            </a:r>
            <a:r>
              <a:rPr lang="en-US" dirty="0"/>
              <a:t>, </a:t>
            </a:r>
            <a:r>
              <a:rPr lang="en-US" dirty="0">
                <a:hlinkClick r:id="rId2"/>
              </a:rPr>
              <a:t>http://www.southampton.ac.uk/~sks/utrecht/mcmc.pdf</a:t>
            </a:r>
            <a:r>
              <a:rPr lang="en-US" dirty="0"/>
              <a:t> (2000)</a:t>
            </a:r>
          </a:p>
          <a:p>
            <a:pPr lvl="1"/>
            <a:r>
              <a:rPr lang="en-US" dirty="0"/>
              <a:t>Variational inference (VI)</a:t>
            </a:r>
            <a:endParaRPr lang="en-US" baseline="30000" dirty="0"/>
          </a:p>
          <a:p>
            <a:pPr lvl="2"/>
            <a:r>
              <a:rPr lang="en-US" dirty="0"/>
              <a:t>Introduce a parameterized (variational) distribution. Minimize the divergence between it and the posterior</a:t>
            </a:r>
          </a:p>
          <a:p>
            <a:pPr lvl="2"/>
            <a:r>
              <a:rPr lang="en-US" dirty="0"/>
              <a:t>D.M. </a:t>
            </a:r>
            <a:r>
              <a:rPr lang="en-US" dirty="0" err="1"/>
              <a:t>Blei</a:t>
            </a:r>
            <a:r>
              <a:rPr lang="en-US" dirty="0"/>
              <a:t>, </a:t>
            </a:r>
            <a:r>
              <a:rPr lang="en-US" i="1" dirty="0"/>
              <a:t>JASA</a:t>
            </a:r>
            <a:r>
              <a:rPr lang="en-US" dirty="0"/>
              <a:t> (2017)</a:t>
            </a:r>
            <a:endParaRPr lang="en-US" i="1" dirty="0"/>
          </a:p>
          <a:p>
            <a:r>
              <a:rPr lang="en-US" dirty="0"/>
              <a:t>Both methods are available in </a:t>
            </a:r>
            <a:r>
              <a:rPr lang="en-US" dirty="0" err="1"/>
              <a:t>tensorflow_probability</a:t>
            </a:r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848E6D-C770-972A-9CB7-C763BDA93B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C1B08D-CD86-1456-19AA-9F98590A5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2" y="2589594"/>
            <a:ext cx="30480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25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113E2-264E-6DFF-5F55-EDFBBE274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3EB23-F042-4BE7-6EA4-F219EBB9B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Often, we just want samples of a distribution and don’t want to model posteriors</a:t>
            </a:r>
          </a:p>
          <a:p>
            <a:pPr lvl="1"/>
            <a:r>
              <a:rPr lang="en-US" dirty="0"/>
              <a:t>E.g.,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AFA91-6A60-594E-7BF2-A4F28E586B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83E73-3561-858C-790F-C2F68D358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21" y="2349661"/>
            <a:ext cx="5588343" cy="29746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3FBFEE-FD85-563B-7C40-C4CBD57F79B6}"/>
              </a:ext>
            </a:extLst>
          </p:cNvPr>
          <p:cNvSpPr txBox="1"/>
          <p:nvPr/>
        </p:nvSpPr>
        <p:spPr>
          <a:xfrm>
            <a:off x="274581" y="5324354"/>
            <a:ext cx="5293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Generative adversarial networks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A. Creswell et al., </a:t>
            </a:r>
            <a:r>
              <a:rPr lang="en-US" i="1" dirty="0">
                <a:solidFill>
                  <a:schemeClr val="bg1"/>
                </a:solidFill>
              </a:rPr>
              <a:t>IEEE Signal Process. Mag.</a:t>
            </a:r>
            <a:r>
              <a:rPr lang="en-US" dirty="0">
                <a:solidFill>
                  <a:schemeClr val="bg1"/>
                </a:solidFill>
              </a:rPr>
              <a:t> (2018)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9635BB-071C-5BEA-E3CA-EB9AA8784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2313490"/>
            <a:ext cx="5562600" cy="2971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AD0BC-B18F-ED8D-EFB3-FDD6386F35A5}"/>
              </a:ext>
            </a:extLst>
          </p:cNvPr>
          <p:cNvSpPr txBox="1"/>
          <p:nvPr/>
        </p:nvSpPr>
        <p:spPr>
          <a:xfrm>
            <a:off x="7367512" y="5324354"/>
            <a:ext cx="40863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Diffusion model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H. Cao et al., </a:t>
            </a:r>
            <a:r>
              <a:rPr lang="en-US" i="1" dirty="0">
                <a:solidFill>
                  <a:schemeClr val="bg1"/>
                </a:solidFill>
              </a:rPr>
              <a:t>axXiv:2209.02646</a:t>
            </a:r>
            <a:r>
              <a:rPr lang="en-US" dirty="0">
                <a:solidFill>
                  <a:schemeClr val="bg1"/>
                </a:solidFill>
              </a:rPr>
              <a:t> (2018)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079D18-79DE-8E1C-0BFC-474619270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4606" y="1703330"/>
            <a:ext cx="1244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290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3EBB-9A9F-9F1C-EEB7-E387105F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97DE-B449-5647-878F-F4397BA77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Traditionally,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accent5"/>
                </a:solidFill>
              </a:rPr>
              <a:t>Optimal experimental design (OED),</a:t>
            </a:r>
          </a:p>
          <a:p>
            <a:endParaRPr lang="en-US" dirty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</a:rPr>
              <a:t>Given the data we have, where should the next experiment be performed?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7DBE2-0066-A194-4F57-9AF33D650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887CD1-FBB3-03EB-3172-A1E174FDE9E8}"/>
              </a:ext>
            </a:extLst>
          </p:cNvPr>
          <p:cNvSpPr/>
          <p:nvPr/>
        </p:nvSpPr>
        <p:spPr>
          <a:xfrm>
            <a:off x="1301691" y="1736203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Experiments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4E2A6B-CA0A-D11B-2564-18E1C648C1FC}"/>
              </a:ext>
            </a:extLst>
          </p:cNvPr>
          <p:cNvSpPr/>
          <p:nvPr/>
        </p:nvSpPr>
        <p:spPr>
          <a:xfrm>
            <a:off x="5001732" y="1518658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Simulation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F50F2B-8830-9727-2763-CEDF63AF7687}"/>
              </a:ext>
            </a:extLst>
          </p:cNvPr>
          <p:cNvSpPr/>
          <p:nvPr/>
        </p:nvSpPr>
        <p:spPr>
          <a:xfrm>
            <a:off x="8701773" y="1736203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8354107-306A-FCA2-2911-9B3F993E61AE}"/>
              </a:ext>
            </a:extLst>
          </p:cNvPr>
          <p:cNvCxnSpPr>
            <a:cxnSpLocks/>
          </p:cNvCxnSpPr>
          <p:nvPr/>
        </p:nvCxnSpPr>
        <p:spPr>
          <a:xfrm>
            <a:off x="3452422" y="1877473"/>
            <a:ext cx="12931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D531790-1D8B-C853-2F39-5669B0A9373C}"/>
              </a:ext>
            </a:extLst>
          </p:cNvPr>
          <p:cNvCxnSpPr>
            <a:cxnSpLocks/>
          </p:cNvCxnSpPr>
          <p:nvPr/>
        </p:nvCxnSpPr>
        <p:spPr>
          <a:xfrm>
            <a:off x="7201382" y="1877473"/>
            <a:ext cx="115746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8517A09-5D3A-F368-8461-C22D750603CD}"/>
              </a:ext>
            </a:extLst>
          </p:cNvPr>
          <p:cNvCxnSpPr>
            <a:cxnSpLocks/>
          </p:cNvCxnSpPr>
          <p:nvPr/>
        </p:nvCxnSpPr>
        <p:spPr>
          <a:xfrm>
            <a:off x="3452422" y="2333356"/>
            <a:ext cx="4973717" cy="96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4D8EF4EA-6320-DD19-59E3-88A12317DF32}"/>
              </a:ext>
            </a:extLst>
          </p:cNvPr>
          <p:cNvSpPr/>
          <p:nvPr/>
        </p:nvSpPr>
        <p:spPr>
          <a:xfrm>
            <a:off x="1301691" y="4396879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Experiments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9F8631-C5A8-DCBD-7939-A5642C15986E}"/>
              </a:ext>
            </a:extLst>
          </p:cNvPr>
          <p:cNvSpPr/>
          <p:nvPr/>
        </p:nvSpPr>
        <p:spPr>
          <a:xfrm>
            <a:off x="5001732" y="4179334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Simulation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8CF61CF-6113-ECD0-3C0E-1D657606A246}"/>
              </a:ext>
            </a:extLst>
          </p:cNvPr>
          <p:cNvSpPr/>
          <p:nvPr/>
        </p:nvSpPr>
        <p:spPr>
          <a:xfrm>
            <a:off x="8701773" y="4396879"/>
            <a:ext cx="1875098" cy="6713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047AAF4-38AE-DDC0-C2D2-E13A2AE40CBA}"/>
              </a:ext>
            </a:extLst>
          </p:cNvPr>
          <p:cNvCxnSpPr>
            <a:cxnSpLocks/>
          </p:cNvCxnSpPr>
          <p:nvPr/>
        </p:nvCxnSpPr>
        <p:spPr>
          <a:xfrm>
            <a:off x="3452422" y="4538149"/>
            <a:ext cx="12931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89F7192-FE3C-8BDE-F71D-5092AC6CA2B0}"/>
              </a:ext>
            </a:extLst>
          </p:cNvPr>
          <p:cNvCxnSpPr>
            <a:cxnSpLocks/>
          </p:cNvCxnSpPr>
          <p:nvPr/>
        </p:nvCxnSpPr>
        <p:spPr>
          <a:xfrm>
            <a:off x="7201382" y="4538149"/>
            <a:ext cx="115746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50315B2-D1C3-1466-7CFB-914DECD72421}"/>
              </a:ext>
            </a:extLst>
          </p:cNvPr>
          <p:cNvCxnSpPr>
            <a:cxnSpLocks/>
          </p:cNvCxnSpPr>
          <p:nvPr/>
        </p:nvCxnSpPr>
        <p:spPr>
          <a:xfrm>
            <a:off x="3452422" y="4994032"/>
            <a:ext cx="4973717" cy="964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E18C02-3E20-DB11-7059-3F31683C99DA}"/>
              </a:ext>
            </a:extLst>
          </p:cNvPr>
          <p:cNvCxnSpPr>
            <a:cxnSpLocks/>
          </p:cNvCxnSpPr>
          <p:nvPr/>
        </p:nvCxnSpPr>
        <p:spPr>
          <a:xfrm flipH="1">
            <a:off x="3452422" y="4748423"/>
            <a:ext cx="1293198" cy="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727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3EBB-9A9F-9F1C-EEB7-E387105F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experimental design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7DBE2-0066-A194-4F57-9AF33D650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6A48D97-703D-8E8D-7E2D-64FD790C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optimize the next experiment against a metric</a:t>
            </a:r>
          </a:p>
          <a:p>
            <a:pPr lvl="1"/>
            <a:r>
              <a:rPr lang="en-US" dirty="0"/>
              <a:t>E.g., Expected information gain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DC44C6-C5C7-3D15-981C-460504CAD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26"/>
          <a:stretch/>
        </p:blipFill>
        <p:spPr>
          <a:xfrm>
            <a:off x="1032236" y="2141316"/>
            <a:ext cx="3784600" cy="4293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3A6AD53-4B92-D949-1F6C-4D96EC5D0AA7}"/>
              </a:ext>
            </a:extLst>
          </p:cNvPr>
          <p:cNvSpPr txBox="1"/>
          <p:nvPr/>
        </p:nvSpPr>
        <p:spPr>
          <a:xfrm>
            <a:off x="4190034" y="5973643"/>
            <a:ext cx="42306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OED for permeability in contaminated soils</a:t>
            </a:r>
            <a:b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</a:br>
            <a:r>
              <a:rPr lang="en-US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P. </a:t>
            </a:r>
            <a:r>
              <a:rPr lang="en-US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Tsilifis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</a:rPr>
              <a:t>, </a:t>
            </a:r>
            <a:r>
              <a:rPr lang="en-US" i="1" dirty="0">
                <a:solidFill>
                  <a:schemeClr val="bg1"/>
                </a:solidFill>
                <a:latin typeface="Times New Roman" panose="02020603050405020304" pitchFamily="18" charset="0"/>
              </a:rPr>
              <a:t>SIAM UQ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</a:rPr>
              <a:t> (2017)</a:t>
            </a:r>
            <a:endParaRPr lang="en-US" i="1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792C0F-E3B9-593A-9AF2-727AAAC3C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4536" y="2672478"/>
            <a:ext cx="3407539" cy="311907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01957DE-F414-E8AE-DB1A-50D119CB0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0889" y="2570705"/>
            <a:ext cx="3699581" cy="330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500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3EBB-9A9F-9F1C-EEB7-E387105F5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330624"/>
            <a:ext cx="10224545" cy="676374"/>
          </a:xfrm>
        </p:spPr>
        <p:txBody>
          <a:bodyPr/>
          <a:lstStyle/>
          <a:p>
            <a:r>
              <a:rPr lang="en-US" dirty="0"/>
              <a:t>Active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7DBE2-0066-A194-4F57-9AF33D650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6A48D97-703D-8E8D-7E2D-64FD790C2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5631785" cy="5049811"/>
          </a:xfrm>
        </p:spPr>
        <p:txBody>
          <a:bodyPr/>
          <a:lstStyle/>
          <a:p>
            <a:r>
              <a:rPr lang="en-US" dirty="0"/>
              <a:t>Active learning is an iterative process</a:t>
            </a:r>
          </a:p>
          <a:p>
            <a:r>
              <a:rPr lang="en-US" dirty="0"/>
              <a:t>Often agent based</a:t>
            </a:r>
          </a:p>
          <a:p>
            <a:pPr lvl="1"/>
            <a:r>
              <a:rPr lang="en-US" dirty="0"/>
              <a:t>Reinforcement learning</a:t>
            </a:r>
          </a:p>
          <a:p>
            <a:pPr lvl="2"/>
            <a:r>
              <a:rPr lang="en-US" dirty="0"/>
              <a:t>Introduce actions and rewards for actions</a:t>
            </a:r>
          </a:p>
          <a:p>
            <a:pPr lvl="2"/>
            <a:r>
              <a:rPr lang="en-US" dirty="0"/>
              <a:t>Introduce an agent that maximizes the reward </a:t>
            </a:r>
            <a:r>
              <a:rPr lang="en-US" dirty="0" err="1"/>
              <a:t>w.r.t.</a:t>
            </a:r>
            <a:r>
              <a:rPr lang="en-US" dirty="0"/>
              <a:t> actions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E2B005-191D-4515-12E7-8427013F6521}"/>
              </a:ext>
            </a:extLst>
          </p:cNvPr>
          <p:cNvSpPr/>
          <p:nvPr/>
        </p:nvSpPr>
        <p:spPr>
          <a:xfrm>
            <a:off x="7906692" y="3052823"/>
            <a:ext cx="1481560" cy="7523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Learn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734452-EC8F-BC91-81B4-9CA7D9968B20}"/>
              </a:ext>
            </a:extLst>
          </p:cNvPr>
          <p:cNvSpPr/>
          <p:nvPr/>
        </p:nvSpPr>
        <p:spPr>
          <a:xfrm>
            <a:off x="10224566" y="3052823"/>
            <a:ext cx="1481560" cy="7523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new data</a:t>
            </a:r>
          </a:p>
        </p:txBody>
      </p:sp>
      <p:sp>
        <p:nvSpPr>
          <p:cNvPr id="6" name="U-Turn Arrow 5">
            <a:extLst>
              <a:ext uri="{FF2B5EF4-FFF2-40B4-BE49-F238E27FC236}">
                <a16:creationId xmlns:a16="http://schemas.microsoft.com/office/drawing/2014/main" id="{1006A66E-EAC1-7053-9903-91611775FFEC}"/>
              </a:ext>
            </a:extLst>
          </p:cNvPr>
          <p:cNvSpPr/>
          <p:nvPr/>
        </p:nvSpPr>
        <p:spPr>
          <a:xfrm>
            <a:off x="8974961" y="2427790"/>
            <a:ext cx="1558724" cy="555585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U-Turn Arrow 6">
            <a:extLst>
              <a:ext uri="{FF2B5EF4-FFF2-40B4-BE49-F238E27FC236}">
                <a16:creationId xmlns:a16="http://schemas.microsoft.com/office/drawing/2014/main" id="{A9255359-BA1A-9707-B05B-4E96406D6589}"/>
              </a:ext>
            </a:extLst>
          </p:cNvPr>
          <p:cNvSpPr/>
          <p:nvPr/>
        </p:nvSpPr>
        <p:spPr>
          <a:xfrm flipH="1" flipV="1">
            <a:off x="8974961" y="3959325"/>
            <a:ext cx="1558724" cy="555585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5D9E665-F8C7-77B1-CD70-59C86CD78A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658" y="3750596"/>
            <a:ext cx="5032445" cy="210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1E4340-1B6D-23CC-A750-894F1135F60F}"/>
              </a:ext>
            </a:extLst>
          </p:cNvPr>
          <p:cNvSpPr txBox="1"/>
          <p:nvPr/>
        </p:nvSpPr>
        <p:spPr>
          <a:xfrm>
            <a:off x="2098263" y="5943421"/>
            <a:ext cx="4433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Reinforcement learning for OED of bacteria growth in chemostat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N.J. Treloar, </a:t>
            </a:r>
            <a:r>
              <a:rPr lang="en-US" i="1" dirty="0" err="1">
                <a:solidFill>
                  <a:schemeClr val="bg1"/>
                </a:solidFill>
              </a:rPr>
              <a:t>PLoS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Comput</a:t>
            </a:r>
            <a:r>
              <a:rPr lang="en-US" i="1" dirty="0">
                <a:solidFill>
                  <a:schemeClr val="bg1"/>
                </a:solidFill>
              </a:rPr>
              <a:t>. Biol.</a:t>
            </a:r>
            <a:r>
              <a:rPr lang="en-US" dirty="0">
                <a:solidFill>
                  <a:schemeClr val="bg1"/>
                </a:solidFill>
              </a:rPr>
              <a:t> (2022)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063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D3EBB-9A9F-9F1C-EEB7-E387105F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twins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B97DE-B449-5647-878F-F4397BA77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971419"/>
            <a:ext cx="11239500" cy="5049811"/>
          </a:xfrm>
        </p:spPr>
        <p:txBody>
          <a:bodyPr/>
          <a:lstStyle/>
          <a:p>
            <a:r>
              <a:rPr lang="en-US" dirty="0"/>
              <a:t>Combining active learning from multiple sources, we can construct digital representations of systems,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7DBE2-0066-A194-4F57-9AF33D650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4E7870-C0A2-8C66-F565-80A0D2ED3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5042" y="1880062"/>
            <a:ext cx="7046279" cy="43748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85CBEE-DAB2-2F48-6BD0-B900B6A122BF}"/>
              </a:ext>
            </a:extLst>
          </p:cNvPr>
          <p:cNvSpPr txBox="1"/>
          <p:nvPr/>
        </p:nvSpPr>
        <p:spPr>
          <a:xfrm>
            <a:off x="1092912" y="6488668"/>
            <a:ext cx="1016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 Earth digital twin - combining MODIS and </a:t>
            </a:r>
            <a:r>
              <a:rPr lang="en-US" dirty="0" err="1">
                <a:solidFill>
                  <a:schemeClr val="bg1"/>
                </a:solidFill>
              </a:rPr>
              <a:t>Cloudsat</a:t>
            </a:r>
            <a:r>
              <a:rPr lang="en-US" dirty="0">
                <a:solidFill>
                  <a:schemeClr val="bg1"/>
                </a:solidFill>
              </a:rPr>
              <a:t> observations with ECMWF simulations</a:t>
            </a:r>
            <a:r>
              <a:rPr lang="en-US" baseline="30000" dirty="0">
                <a:solidFill>
                  <a:schemeClr val="bg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38008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C8FA5-5B29-CD26-6B63-31947263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Reproducibility in </a:t>
            </a:r>
            <a:r>
              <a:rPr lang="en-US" dirty="0" err="1"/>
              <a:t>Sciml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3A340-5BBE-A121-B953-D6D46D970C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4321192-528C-7337-56EF-CEDE80221309}"/>
              </a:ext>
            </a:extLst>
          </p:cNvPr>
          <p:cNvSpPr txBox="1">
            <a:spLocks/>
          </p:cNvSpPr>
          <p:nvPr/>
        </p:nvSpPr>
        <p:spPr>
          <a:xfrm>
            <a:off x="485874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3114563-B907-66E8-F4DB-243A9E4E0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874" y="1361661"/>
            <a:ext cx="6824870" cy="4805363"/>
          </a:xfrm>
        </p:spPr>
        <p:txBody>
          <a:bodyPr>
            <a:normAutofit/>
          </a:bodyPr>
          <a:lstStyle/>
          <a:p>
            <a:r>
              <a:rPr lang="en-US" dirty="0"/>
              <a:t>Workflows for sharing code</a:t>
            </a:r>
          </a:p>
          <a:p>
            <a:pPr lvl="1"/>
            <a:r>
              <a:rPr lang="en-US" dirty="0"/>
              <a:t>Users should be able to run our code and get the same results</a:t>
            </a:r>
          </a:p>
          <a:p>
            <a:pPr lvl="1"/>
            <a:r>
              <a:rPr lang="en-US" dirty="0"/>
              <a:t>Control for dependencies and random seeds</a:t>
            </a:r>
          </a:p>
          <a:p>
            <a:r>
              <a:rPr lang="en-US" dirty="0"/>
              <a:t>Containers</a:t>
            </a:r>
          </a:p>
          <a:p>
            <a:pPr lvl="1"/>
            <a:r>
              <a:rPr lang="en-US" dirty="0"/>
              <a:t>E.g., Docker</a:t>
            </a:r>
          </a:p>
          <a:p>
            <a:pPr lvl="1"/>
            <a:r>
              <a:rPr lang="en-US" dirty="0"/>
              <a:t>C. Boettiger, </a:t>
            </a:r>
            <a:r>
              <a:rPr lang="en-US" i="1" dirty="0" err="1"/>
              <a:t>Oper</a:t>
            </a:r>
            <a:r>
              <a:rPr lang="en-US" i="1" dirty="0"/>
              <a:t>. Syst. Rev. (ACM</a:t>
            </a:r>
            <a:r>
              <a:rPr lang="en-US" dirty="0"/>
              <a:t>) (2015)</a:t>
            </a:r>
          </a:p>
          <a:p>
            <a:r>
              <a:rPr lang="en-US" dirty="0"/>
              <a:t>Package managers</a:t>
            </a:r>
          </a:p>
          <a:p>
            <a:pPr lvl="1"/>
            <a:r>
              <a:rPr lang="en-US" dirty="0"/>
              <a:t>E.g., </a:t>
            </a:r>
            <a:r>
              <a:rPr lang="en-US" dirty="0" err="1"/>
              <a:t>conda</a:t>
            </a:r>
            <a:endParaRPr lang="en-US" dirty="0"/>
          </a:p>
          <a:p>
            <a:pPr lvl="1"/>
            <a:r>
              <a:rPr lang="en-US" dirty="0"/>
              <a:t>J. </a:t>
            </a:r>
            <a:r>
              <a:rPr lang="en-US" dirty="0" err="1"/>
              <a:t>Shenouda</a:t>
            </a:r>
            <a:r>
              <a:rPr lang="en-US" dirty="0"/>
              <a:t> et al., </a:t>
            </a:r>
            <a:r>
              <a:rPr lang="en-US" i="1" dirty="0"/>
              <a:t>IEEE Signal Process. Mag. </a:t>
            </a:r>
            <a:r>
              <a:rPr lang="en-US" dirty="0"/>
              <a:t>(2023)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DFADD3-72D2-A2AE-564F-B82EA8E5F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0853" y="0"/>
            <a:ext cx="45988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368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08DF1-C36C-C938-EEC1-C55BCE263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63FCF-C611-4832-4BA8-E2F62D8E3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Neural ODE</a:t>
            </a:r>
          </a:p>
          <a:p>
            <a:r>
              <a:rPr lang="en-US" dirty="0"/>
              <a:t>Sparse regression</a:t>
            </a:r>
          </a:p>
          <a:p>
            <a:r>
              <a:rPr lang="en-US" dirty="0"/>
              <a:t>Attention and transformers</a:t>
            </a:r>
          </a:p>
          <a:p>
            <a:r>
              <a:rPr lang="en-US" dirty="0"/>
              <a:t>Physics informed constraints</a:t>
            </a:r>
          </a:p>
          <a:p>
            <a:r>
              <a:rPr lang="en-US" dirty="0"/>
              <a:t>Approximate Bayesian methods</a:t>
            </a:r>
          </a:p>
          <a:p>
            <a:r>
              <a:rPr lang="en-US" dirty="0"/>
              <a:t>Generative modeling</a:t>
            </a:r>
          </a:p>
          <a:p>
            <a:r>
              <a:rPr lang="en-US" dirty="0"/>
              <a:t>Optimal experimental design </a:t>
            </a:r>
          </a:p>
          <a:p>
            <a:r>
              <a:rPr lang="en-US" dirty="0"/>
              <a:t>Digital twins</a:t>
            </a:r>
          </a:p>
          <a:p>
            <a:r>
              <a:rPr lang="en-US" dirty="0"/>
              <a:t>Reproducibility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45583-C071-905B-B73F-1D9B2BDD7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790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3B472CE-DD37-8BD1-32BF-938B1760F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032" y="2180467"/>
            <a:ext cx="7772400" cy="1248533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2BECC1-64C3-46F0-1D88-F30B40C781DB}"/>
              </a:ext>
            </a:extLst>
          </p:cNvPr>
          <p:cNvCxnSpPr>
            <a:cxnSpLocks/>
          </p:cNvCxnSpPr>
          <p:nvPr/>
        </p:nvCxnSpPr>
        <p:spPr>
          <a:xfrm>
            <a:off x="2215311" y="4600101"/>
            <a:ext cx="1155338" cy="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5BCD2DF3-90F1-8171-7204-81592DF5FE6D}"/>
              </a:ext>
            </a:extLst>
          </p:cNvPr>
          <p:cNvSpPr/>
          <p:nvPr/>
        </p:nvSpPr>
        <p:spPr>
          <a:xfrm>
            <a:off x="3210915" y="4383775"/>
            <a:ext cx="415637" cy="41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52FED9-2FEC-4F50-596B-840ACA10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ODE (NODE)</a:t>
            </a:r>
            <a:r>
              <a:rPr lang="en-US" baseline="300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AB3AE-7752-144F-8584-5D8D942D8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 of a neural network to infinite depth</a:t>
            </a:r>
          </a:p>
          <a:p>
            <a:r>
              <a:rPr lang="en-US" dirty="0"/>
              <a:t>Backprop can be derived using adjoint sensitivity</a:t>
            </a:r>
            <a:r>
              <a:rPr lang="en-US" baseline="30000" dirty="0"/>
              <a:t>2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00AD3-E801-0D72-1EF8-DE68B7B55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4FCF5D7-35E1-28C5-EB98-D3A59F9385D9}"/>
              </a:ext>
            </a:extLst>
          </p:cNvPr>
          <p:cNvCxnSpPr>
            <a:cxnSpLocks/>
          </p:cNvCxnSpPr>
          <p:nvPr/>
        </p:nvCxnSpPr>
        <p:spPr>
          <a:xfrm>
            <a:off x="827558" y="4591594"/>
            <a:ext cx="1155338" cy="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39D763E-A341-935A-27BE-6F5D82E301B8}"/>
              </a:ext>
            </a:extLst>
          </p:cNvPr>
          <p:cNvSpPr/>
          <p:nvPr/>
        </p:nvSpPr>
        <p:spPr>
          <a:xfrm>
            <a:off x="1798432" y="4383776"/>
            <a:ext cx="415637" cy="415637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FACAF880-5B43-F7B1-3260-6E0C1CD28598}"/>
              </a:ext>
            </a:extLst>
          </p:cNvPr>
          <p:cNvSpPr/>
          <p:nvPr/>
        </p:nvSpPr>
        <p:spPr>
          <a:xfrm>
            <a:off x="1173449" y="4466494"/>
            <a:ext cx="185233" cy="262288"/>
          </a:xfrm>
          <a:prstGeom prst="chevr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4372AA7F-0165-89EF-25CC-B52E36A1ACE7}"/>
              </a:ext>
            </a:extLst>
          </p:cNvPr>
          <p:cNvSpPr/>
          <p:nvPr/>
        </p:nvSpPr>
        <p:spPr>
          <a:xfrm>
            <a:off x="2561202" y="4475001"/>
            <a:ext cx="185233" cy="262288"/>
          </a:xfrm>
          <a:prstGeom prst="chevr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BF2DD3C-B899-827C-18E0-7D262BDD1FB7}"/>
              </a:ext>
            </a:extLst>
          </p:cNvPr>
          <p:cNvCxnSpPr>
            <a:cxnSpLocks/>
          </p:cNvCxnSpPr>
          <p:nvPr/>
        </p:nvCxnSpPr>
        <p:spPr>
          <a:xfrm>
            <a:off x="3627794" y="4603307"/>
            <a:ext cx="1155338" cy="0"/>
          </a:xfrm>
          <a:prstGeom prst="straightConnector1">
            <a:avLst/>
          </a:prstGeom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hevron 15">
            <a:extLst>
              <a:ext uri="{FF2B5EF4-FFF2-40B4-BE49-F238E27FC236}">
                <a16:creationId xmlns:a16="http://schemas.microsoft.com/office/drawing/2014/main" id="{DFA46380-55C5-321B-88A6-B025C3A141BF}"/>
              </a:ext>
            </a:extLst>
          </p:cNvPr>
          <p:cNvSpPr/>
          <p:nvPr/>
        </p:nvSpPr>
        <p:spPr>
          <a:xfrm>
            <a:off x="3973685" y="4478207"/>
            <a:ext cx="185233" cy="262288"/>
          </a:xfrm>
          <a:prstGeom prst="chevr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A694729-54DF-2591-D9BD-67D2D429E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382" y="4228816"/>
            <a:ext cx="2413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4CE828-396A-B204-69C7-C1582358A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1847" y="4233170"/>
            <a:ext cx="139700" cy="127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EF630B-B651-283A-98FB-6D533A09E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3363" y="4233069"/>
            <a:ext cx="292100" cy="165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167ECB-CA3F-77F7-0C3C-B5CB1BCA47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4193" y="3401256"/>
            <a:ext cx="4102100" cy="29083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C6E372-92F9-AF70-3925-32ACA4586865}"/>
              </a:ext>
            </a:extLst>
          </p:cNvPr>
          <p:cNvSpPr txBox="1"/>
          <p:nvPr/>
        </p:nvSpPr>
        <p:spPr>
          <a:xfrm>
            <a:off x="6877081" y="6267727"/>
            <a:ext cx="4595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Comparison between </a:t>
            </a:r>
            <a:r>
              <a:rPr lang="en-US" dirty="0" err="1">
                <a:solidFill>
                  <a:schemeClr val="bg1"/>
                </a:solidFill>
              </a:rPr>
              <a:t>ResNet</a:t>
            </a:r>
            <a:r>
              <a:rPr lang="en-US" dirty="0">
                <a:solidFill>
                  <a:schemeClr val="bg1"/>
                </a:solidFill>
              </a:rPr>
              <a:t> and NODE</a:t>
            </a:r>
            <a:r>
              <a:rPr lang="en-US" baseline="30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006090-540D-7DA7-F86B-E43FD8B368F9}"/>
              </a:ext>
            </a:extLst>
          </p:cNvPr>
          <p:cNvSpPr txBox="1"/>
          <p:nvPr/>
        </p:nvSpPr>
        <p:spPr>
          <a:xfrm>
            <a:off x="33758" y="6300588"/>
            <a:ext cx="634748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aseline="30000" dirty="0">
                <a:solidFill>
                  <a:schemeClr val="bg1"/>
                </a:solidFill>
              </a:rPr>
              <a:t>1</a:t>
            </a:r>
            <a:r>
              <a:rPr lang="en-US" sz="1400" dirty="0">
                <a:solidFill>
                  <a:schemeClr val="bg1"/>
                </a:solidFill>
              </a:rPr>
              <a:t>R. Chen et al., </a:t>
            </a:r>
            <a:r>
              <a:rPr lang="en-US" sz="1400" i="1" dirty="0" err="1">
                <a:solidFill>
                  <a:schemeClr val="bg1"/>
                </a:solidFill>
              </a:rPr>
              <a:t>NeurIPS</a:t>
            </a:r>
            <a:r>
              <a:rPr lang="en-US" sz="1400" dirty="0">
                <a:solidFill>
                  <a:schemeClr val="bg1"/>
                </a:solidFill>
              </a:rPr>
              <a:t> (2018)</a:t>
            </a:r>
          </a:p>
          <a:p>
            <a:r>
              <a:rPr lang="en-US" sz="1400" baseline="30000" dirty="0">
                <a:solidFill>
                  <a:schemeClr val="bg1"/>
                </a:solidFill>
              </a:rPr>
              <a:t>2</a:t>
            </a:r>
            <a:r>
              <a:rPr lang="en-US" sz="1400" dirty="0">
                <a:solidFill>
                  <a:schemeClr val="bg1"/>
                </a:solidFill>
              </a:rPr>
              <a:t>A. Bradley, PDE-constrained optimization and the adjoint method (2019)</a:t>
            </a:r>
            <a:endParaRPr lang="en-US" sz="1400" i="1" dirty="0">
              <a:solidFill>
                <a:schemeClr val="bg1"/>
              </a:solidFill>
            </a:endParaRPr>
          </a:p>
          <a:p>
            <a:endParaRPr lang="en-US" sz="1400" i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C0EC7-031F-BD3F-F84D-7752CC00C9E2}"/>
              </a:ext>
            </a:extLst>
          </p:cNvPr>
          <p:cNvSpPr txBox="1"/>
          <p:nvPr/>
        </p:nvSpPr>
        <p:spPr>
          <a:xfrm>
            <a:off x="950265" y="5046950"/>
            <a:ext cx="3552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Computation graph for a NODE</a:t>
            </a:r>
          </a:p>
        </p:txBody>
      </p:sp>
    </p:spTree>
    <p:extLst>
      <p:ext uri="{BB962C8B-B14F-4D97-AF65-F5344CB8AC3E}">
        <p14:creationId xmlns:p14="http://schemas.microsoft.com/office/powerpoint/2010/main" val="1873358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FED9-2FEC-4F50-596B-840ACA10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Node</a:t>
            </a:r>
            <a:r>
              <a:rPr lang="en-US" baseline="30000" dirty="0"/>
              <a:t>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AB3AE-7752-144F-8584-5D8D942D8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Augmenting a NODE with auxiliary variables can simplify learned model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00AD3-E801-0D72-1EF8-DE68B7B55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683A423-372A-C1E8-12FF-0E87E41A3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34" y="2907935"/>
            <a:ext cx="5359400" cy="20828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A847BC3-1B78-3603-1D0D-A8FB2F678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030" y="2433576"/>
            <a:ext cx="5464216" cy="3074719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F421626-8E9B-B8A1-AD2B-E85D03A95035}"/>
              </a:ext>
            </a:extLst>
          </p:cNvPr>
          <p:cNvSpPr txBox="1"/>
          <p:nvPr/>
        </p:nvSpPr>
        <p:spPr>
          <a:xfrm>
            <a:off x="8052976" y="5522619"/>
            <a:ext cx="327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NODE vs. Augmented NODE for Classification</a:t>
            </a:r>
            <a:r>
              <a:rPr lang="en-US" baseline="30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6DE632-A0D9-6CC9-0114-0B364F32EEB7}"/>
              </a:ext>
            </a:extLst>
          </p:cNvPr>
          <p:cNvSpPr txBox="1"/>
          <p:nvPr/>
        </p:nvSpPr>
        <p:spPr>
          <a:xfrm>
            <a:off x="1491714" y="5293971"/>
            <a:ext cx="327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Learned flows for NODE and Augmented NODE</a:t>
            </a:r>
            <a:r>
              <a:rPr lang="en-US" baseline="30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en-US" baseline="300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519E1E6-7B74-9DBE-37C8-480A3500A879}"/>
              </a:ext>
            </a:extLst>
          </p:cNvPr>
          <p:cNvSpPr txBox="1"/>
          <p:nvPr/>
        </p:nvSpPr>
        <p:spPr>
          <a:xfrm>
            <a:off x="33758" y="6485784"/>
            <a:ext cx="63474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aseline="30000" dirty="0">
                <a:solidFill>
                  <a:schemeClr val="bg1"/>
                </a:solidFill>
              </a:rPr>
              <a:t>1</a:t>
            </a:r>
            <a:r>
              <a:rPr lang="en-US" sz="1400" dirty="0">
                <a:solidFill>
                  <a:schemeClr val="bg1"/>
                </a:solidFill>
              </a:rPr>
              <a:t>E. Dupont et al., </a:t>
            </a:r>
            <a:r>
              <a:rPr lang="en-US" sz="1400" i="1" dirty="0" err="1">
                <a:solidFill>
                  <a:schemeClr val="bg1"/>
                </a:solidFill>
              </a:rPr>
              <a:t>NeurIPS</a:t>
            </a:r>
            <a:r>
              <a:rPr lang="en-US" sz="1400" dirty="0">
                <a:solidFill>
                  <a:schemeClr val="bg1"/>
                </a:solidFill>
              </a:rPr>
              <a:t> (2019)</a:t>
            </a:r>
          </a:p>
        </p:txBody>
      </p:sp>
    </p:spTree>
    <p:extLst>
      <p:ext uri="{BB962C8B-B14F-4D97-AF65-F5344CB8AC3E}">
        <p14:creationId xmlns:p14="http://schemas.microsoft.com/office/powerpoint/2010/main" val="341799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FED9-2FEC-4F50-596B-840ACA10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</a:t>
            </a:r>
            <a:endParaRPr lang="en-US" baseline="3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00AD3-E801-0D72-1EF8-DE68B7B55F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E336BA-781C-953E-1C7F-83FA1281D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822" y="1857648"/>
            <a:ext cx="2919945" cy="42209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64D599-E115-A9A7-C695-935A39D2C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598" y="2576745"/>
            <a:ext cx="6103377" cy="30043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B361DDC-933A-0F16-16CC-D8A1E834A364}"/>
              </a:ext>
            </a:extLst>
          </p:cNvPr>
          <p:cNvSpPr txBox="1"/>
          <p:nvPr/>
        </p:nvSpPr>
        <p:spPr>
          <a:xfrm>
            <a:off x="352326" y="6078632"/>
            <a:ext cx="4642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Original Transformer architecture for NLP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Vaswani et al., </a:t>
            </a:r>
            <a:r>
              <a:rPr lang="en-US" i="1" dirty="0" err="1">
                <a:solidFill>
                  <a:schemeClr val="bg1"/>
                </a:solidFill>
              </a:rPr>
              <a:t>NeurIPS</a:t>
            </a:r>
            <a:r>
              <a:rPr lang="en-US" dirty="0">
                <a:solidFill>
                  <a:schemeClr val="bg1"/>
                </a:solidFill>
              </a:rPr>
              <a:t> (2017)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E27A94-9F38-4DD1-4E51-8735E5BD2F92}"/>
              </a:ext>
            </a:extLst>
          </p:cNvPr>
          <p:cNvSpPr txBox="1"/>
          <p:nvPr/>
        </p:nvSpPr>
        <p:spPr>
          <a:xfrm>
            <a:off x="6627628" y="6078632"/>
            <a:ext cx="3874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Transformer for Operator learning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Zi et al., </a:t>
            </a:r>
            <a:r>
              <a:rPr lang="en-US" i="1" dirty="0">
                <a:solidFill>
                  <a:schemeClr val="bg1"/>
                </a:solidFill>
              </a:rPr>
              <a:t>TMLR</a:t>
            </a:r>
            <a:r>
              <a:rPr lang="en-US" dirty="0">
                <a:solidFill>
                  <a:schemeClr val="bg1"/>
                </a:solidFill>
              </a:rPr>
              <a:t> (2023)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9582ACE-5A31-AA6F-97D5-DAE807F4B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914399"/>
            <a:ext cx="11239500" cy="5361103"/>
          </a:xfrm>
        </p:spPr>
        <p:txBody>
          <a:bodyPr/>
          <a:lstStyle/>
          <a:p>
            <a:r>
              <a:rPr lang="en-US" dirty="0"/>
              <a:t>Alternative to RNN’s</a:t>
            </a:r>
          </a:p>
          <a:p>
            <a:r>
              <a:rPr lang="en-US" dirty="0"/>
              <a:t>From sequences of data, correlates parts of it together. Given a new sequence of data, predicts the next piece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350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90A46-88BA-F822-D15E-2B6A035AF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 regression - Sparse identification of nonlinear dynamical systems (</a:t>
            </a:r>
            <a:r>
              <a:rPr lang="en-US" dirty="0" err="1"/>
              <a:t>SINDy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5EB007-F75A-8FC0-7BBE-B0AD5CC8C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326" y="1286317"/>
            <a:ext cx="9381983" cy="187839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16555-6604-8781-F3F6-D5F73CA2A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1068A1-4028-F727-DA52-EE7EF5937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0804" y="3536628"/>
            <a:ext cx="5077025" cy="26315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C7BE37-03C5-B000-AEDD-B1C7E9D440EE}"/>
              </a:ext>
            </a:extLst>
          </p:cNvPr>
          <p:cNvSpPr txBox="1"/>
          <p:nvPr/>
        </p:nvSpPr>
        <p:spPr>
          <a:xfrm>
            <a:off x="4566175" y="6286856"/>
            <a:ext cx="3506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spcBef>
                <a:spcPts val="1000"/>
              </a:spcBef>
              <a:spcAft>
                <a:spcPts val="600"/>
              </a:spcAft>
            </a:pPr>
            <a:r>
              <a:rPr lang="en-US" dirty="0" err="1">
                <a:solidFill>
                  <a:schemeClr val="bg1"/>
                </a:solidFill>
              </a:rPr>
              <a:t>SINDy</a:t>
            </a:r>
            <a:r>
              <a:rPr lang="en-US" dirty="0">
                <a:solidFill>
                  <a:schemeClr val="bg1"/>
                </a:solidFill>
              </a:rPr>
              <a:t> finds the Lorenz system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3950F3-FE78-0589-1C63-CE04438D39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984" y="2431648"/>
            <a:ext cx="3035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94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90A46-88BA-F822-D15E-2B6A035AF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informed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37FC-37B1-5DF4-5B50-C875EF124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</a:t>
            </a:r>
            <a:r>
              <a:rPr lang="en-US" dirty="0" err="1"/>
              <a:t>SciML</a:t>
            </a:r>
            <a:r>
              <a:rPr lang="en-US" dirty="0"/>
              <a:t> methods can incorporate </a:t>
            </a:r>
            <a:r>
              <a:rPr lang="en-US" i="1" dirty="0"/>
              <a:t>a priori </a:t>
            </a:r>
            <a:r>
              <a:rPr lang="en-US" dirty="0"/>
              <a:t>known information</a:t>
            </a:r>
          </a:p>
          <a:p>
            <a:r>
              <a:rPr lang="en-US" dirty="0"/>
              <a:t>Hyperbolicity preservation for learning the equations of state for Euler</a:t>
            </a:r>
          </a:p>
          <a:p>
            <a:pPr lvl="1"/>
            <a:r>
              <a:rPr lang="en-US" dirty="0"/>
              <a:t>Patel et al., </a:t>
            </a:r>
            <a:r>
              <a:rPr lang="en-US" i="1" dirty="0"/>
              <a:t>CMAME </a:t>
            </a:r>
            <a:r>
              <a:rPr lang="en-US" dirty="0"/>
              <a:t>(2021)</a:t>
            </a:r>
          </a:p>
          <a:p>
            <a:pPr lvl="1"/>
            <a:r>
              <a:rPr lang="en-US" dirty="0"/>
              <a:t>Entropy is a convex function of volume and internal energy</a:t>
            </a:r>
          </a:p>
          <a:p>
            <a:r>
              <a:rPr lang="en-US" dirty="0"/>
              <a:t>Other examples, </a:t>
            </a:r>
          </a:p>
          <a:p>
            <a:pPr lvl="1"/>
            <a:r>
              <a:rPr lang="en-US" dirty="0"/>
              <a:t>Conservation laws</a:t>
            </a:r>
          </a:p>
          <a:p>
            <a:pPr lvl="1"/>
            <a:r>
              <a:rPr lang="en-US" dirty="0"/>
              <a:t>Mass density is non-negative</a:t>
            </a:r>
          </a:p>
          <a:p>
            <a:pPr lvl="1"/>
            <a:r>
              <a:rPr lang="en-US" dirty="0"/>
              <a:t>Stress is positive semi-definite</a:t>
            </a:r>
          </a:p>
          <a:p>
            <a:pPr lvl="1"/>
            <a:r>
              <a:rPr lang="en-US" dirty="0"/>
              <a:t>Current vs. voltage is monotonic through a passive circuit component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16555-6604-8781-F3F6-D5F73CA2A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670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90A46-88BA-F822-D15E-2B6A035AF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Physics informed constraints - Equivariance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37FC-37B1-5DF4-5B50-C875EF124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 we’ll have models with equivariance,</a:t>
            </a:r>
          </a:p>
          <a:p>
            <a:pPr lvl="1"/>
            <a:r>
              <a:rPr lang="en-US" dirty="0"/>
              <a:t>If we have a model,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It is equivariant </a:t>
            </a:r>
            <a:r>
              <a:rPr lang="en-US" dirty="0" err="1"/>
              <a:t>w.r.t.</a:t>
            </a:r>
            <a:r>
              <a:rPr lang="en-US" dirty="0"/>
              <a:t> a group,     , if for representations,            ,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E.g., SO(3) equivariance. If we rotate the input data and push it through the model, we’ll get the same answer as we would if we left the input alone, but rotated the output</a:t>
            </a:r>
          </a:p>
          <a:p>
            <a:pPr lvl="1"/>
            <a:r>
              <a:rPr lang="en-US" dirty="0"/>
              <a:t>SO(3) is a subgroup of the Galilean group</a:t>
            </a:r>
          </a:p>
          <a:p>
            <a:pPr lvl="2"/>
            <a:r>
              <a:rPr lang="en-US" dirty="0"/>
              <a:t>Frame indifference in mechanics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816555-6604-8781-F3F6-D5F73CA2A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CADE7F-0EAC-7454-8E00-C5DDAE360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478" y="3094209"/>
            <a:ext cx="190500" cy="190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F5DD5B-3E07-AA57-4A06-555972186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9521" y="3140813"/>
            <a:ext cx="673100" cy="17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8A8E54-FC69-09AB-8447-03FC1088A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7834" y="2163505"/>
            <a:ext cx="1371600" cy="647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CCAE41-A9B5-22C3-2829-E5ABD2D31B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834" y="3472513"/>
            <a:ext cx="33147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52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Equivariance in image classification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20648" y="1177445"/>
            <a:ext cx="10058400" cy="1917471"/>
          </a:xfrm>
        </p:spPr>
        <p:txBody>
          <a:bodyPr/>
          <a:lstStyle/>
          <a:p>
            <a:r>
              <a:rPr lang="en-US" dirty="0"/>
              <a:t>Translation, scaling, and rotation shouldn’t affect an image’s class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901C6D4-FBBF-A74D-B047-9A6EF897121A}"/>
              </a:ext>
            </a:extLst>
          </p:cNvPr>
          <p:cNvGrpSpPr/>
          <p:nvPr/>
        </p:nvGrpSpPr>
        <p:grpSpPr>
          <a:xfrm>
            <a:off x="1034406" y="1814422"/>
            <a:ext cx="10354399" cy="1131977"/>
            <a:chOff x="630211" y="2278817"/>
            <a:chExt cx="10520887" cy="1150178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806F0A8-B569-A94F-88F5-1C2D9BF00C1C}"/>
                </a:ext>
              </a:extLst>
            </p:cNvPr>
            <p:cNvGrpSpPr/>
            <p:nvPr/>
          </p:nvGrpSpPr>
          <p:grpSpPr>
            <a:xfrm>
              <a:off x="3417604" y="2278817"/>
              <a:ext cx="2158709" cy="1150178"/>
              <a:chOff x="3963122" y="2000806"/>
              <a:chExt cx="2680498" cy="142819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4BB62462-C19C-2B48-92A7-9CECF5F944F6}"/>
                  </a:ext>
                </a:extLst>
              </p:cNvPr>
              <p:cNvGrpSpPr/>
              <p:nvPr/>
            </p:nvGrpSpPr>
            <p:grpSpPr>
              <a:xfrm>
                <a:off x="5153523" y="2114389"/>
                <a:ext cx="1207551" cy="1201024"/>
                <a:chOff x="939028" y="1482665"/>
                <a:chExt cx="4699000" cy="4673600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3E093DEF-B8AF-ED41-91BC-72B07039BA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39028" y="1482665"/>
                  <a:ext cx="4699000" cy="467360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594AF0B3-1F09-DB44-8918-2E8A1ADD42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101021" y="3272427"/>
                  <a:ext cx="2500880" cy="2789442"/>
                </a:xfrm>
                <a:prstGeom prst="rect">
                  <a:avLst/>
                </a:prstGeom>
              </p:spPr>
            </p:pic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B57D086-9D46-E849-9762-289F26541087}"/>
                  </a:ext>
                </a:extLst>
              </p:cNvPr>
              <p:cNvGrpSpPr/>
              <p:nvPr/>
            </p:nvGrpSpPr>
            <p:grpSpPr>
              <a:xfrm>
                <a:off x="3963122" y="2000806"/>
                <a:ext cx="2680498" cy="1428192"/>
                <a:chOff x="1617280" y="2545581"/>
                <a:chExt cx="2680498" cy="1428192"/>
              </a:xfrm>
            </p:grpSpPr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36981161-EF93-E34A-9479-33E6FEBC55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7280" y="2972187"/>
                  <a:ext cx="821397" cy="574978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A0F55105-A393-4744-9291-075833959E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41422" y="2545582"/>
                  <a:ext cx="267521" cy="1428191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4867691D-9194-C046-8193-2CF17F776B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030257" y="2545581"/>
                  <a:ext cx="267521" cy="1428191"/>
                </a:xfrm>
                <a:prstGeom prst="rect">
                  <a:avLst/>
                </a:prstGeom>
              </p:spPr>
            </p:pic>
          </p:grp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6440715-1237-4544-8DA5-E2D57ECB7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923050" y="2814319"/>
              <a:ext cx="357060" cy="148775"/>
            </a:xfrm>
            <a:prstGeom prst="rect">
              <a:avLst/>
            </a:prstGeom>
          </p:spPr>
        </p:pic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E5F3B39-1F8B-D14A-9F24-72EBFADD3E28}"/>
                </a:ext>
              </a:extLst>
            </p:cNvPr>
            <p:cNvGrpSpPr/>
            <p:nvPr/>
          </p:nvGrpSpPr>
          <p:grpSpPr>
            <a:xfrm>
              <a:off x="630211" y="2278817"/>
              <a:ext cx="2158709" cy="1150178"/>
              <a:chOff x="1617280" y="2545581"/>
              <a:chExt cx="2680498" cy="1428192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8A72090E-FCA7-3D47-B2AC-D1E0E99DD727}"/>
                  </a:ext>
                </a:extLst>
              </p:cNvPr>
              <p:cNvGrpSpPr/>
              <p:nvPr/>
            </p:nvGrpSpPr>
            <p:grpSpPr>
              <a:xfrm>
                <a:off x="1617280" y="2545581"/>
                <a:ext cx="2680498" cy="1428192"/>
                <a:chOff x="1617280" y="2545581"/>
                <a:chExt cx="2680498" cy="1428192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57730957-9E76-5940-8095-6172359F21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7280" y="2972187"/>
                  <a:ext cx="821397" cy="574978"/>
                </a:xfrm>
                <a:prstGeom prst="rect">
                  <a:avLst/>
                </a:prstGeom>
              </p:spPr>
            </p:pic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8019304D-6D98-FB48-B659-1ABD833BEC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41422" y="2545582"/>
                  <a:ext cx="267521" cy="1428191"/>
                </a:xfrm>
                <a:prstGeom prst="rect">
                  <a:avLst/>
                </a:prstGeom>
              </p:spPr>
            </p:pic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F62A6C7E-9999-B94D-BF2D-BDB7AED6B9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030257" y="2545581"/>
                  <a:ext cx="267521" cy="1428191"/>
                </a:xfrm>
                <a:prstGeom prst="rect">
                  <a:avLst/>
                </a:prstGeom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EEBCFD5A-D6E9-1A46-A65C-3857A5009700}"/>
                  </a:ext>
                </a:extLst>
              </p:cNvPr>
              <p:cNvGrpSpPr/>
              <p:nvPr/>
            </p:nvGrpSpPr>
            <p:grpSpPr>
              <a:xfrm>
                <a:off x="2809607" y="2659164"/>
                <a:ext cx="1207551" cy="1201024"/>
                <a:chOff x="6368153" y="1429233"/>
                <a:chExt cx="4699000" cy="4673600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B8BD5CF7-5563-CA44-8707-EC66555A16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8153" y="1429233"/>
                  <a:ext cx="4699000" cy="4673600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5EC45A04-4E62-CF45-B6FE-3550DC0514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75229" y="2424744"/>
                  <a:ext cx="2500880" cy="2789442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B85AAFA-4754-374B-84BF-54AECEA689EC}"/>
                </a:ext>
              </a:extLst>
            </p:cNvPr>
            <p:cNvGrpSpPr/>
            <p:nvPr/>
          </p:nvGrpSpPr>
          <p:grpSpPr>
            <a:xfrm>
              <a:off x="6204997" y="2278817"/>
              <a:ext cx="2158709" cy="1150178"/>
              <a:chOff x="3646488" y="4247409"/>
              <a:chExt cx="2680498" cy="1428192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883E69F-7C40-FC45-941A-BB91180EE385}"/>
                  </a:ext>
                </a:extLst>
              </p:cNvPr>
              <p:cNvGrpSpPr/>
              <p:nvPr/>
            </p:nvGrpSpPr>
            <p:grpSpPr>
              <a:xfrm>
                <a:off x="4845032" y="4360992"/>
                <a:ext cx="1207551" cy="1201024"/>
                <a:chOff x="6368153" y="1429233"/>
                <a:chExt cx="4699000" cy="4673600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59D80C4C-363E-5041-8D71-AE14FE4731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8153" y="1429233"/>
                  <a:ext cx="4699000" cy="4673600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D221A6AF-57E8-E243-9C72-45DC6EA8EE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72078" y="1819049"/>
                  <a:ext cx="3491141" cy="3893965"/>
                </a:xfrm>
                <a:prstGeom prst="rect">
                  <a:avLst/>
                </a:prstGeom>
              </p:spPr>
            </p:pic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1CFF4568-5462-8E43-84B6-6396E8AE8A4A}"/>
                  </a:ext>
                </a:extLst>
              </p:cNvPr>
              <p:cNvGrpSpPr/>
              <p:nvPr/>
            </p:nvGrpSpPr>
            <p:grpSpPr>
              <a:xfrm>
                <a:off x="3646488" y="4247409"/>
                <a:ext cx="2680498" cy="1428192"/>
                <a:chOff x="1617280" y="2545581"/>
                <a:chExt cx="2680498" cy="1428192"/>
              </a:xfrm>
            </p:grpSpPr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7BE1C037-D417-AA43-B9E0-1CA1959ABD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7280" y="2972187"/>
                  <a:ext cx="821397" cy="574978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06616F00-F952-B241-8E82-0FCCADB2FE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41422" y="2545582"/>
                  <a:ext cx="267521" cy="1428191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0CB445B1-2F6C-A946-96F1-ADD57CFDB5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030257" y="2545581"/>
                  <a:ext cx="267521" cy="142819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37990F9-2CF8-2F4D-99D9-F145C1B42E94}"/>
                </a:ext>
              </a:extLst>
            </p:cNvPr>
            <p:cNvGrpSpPr/>
            <p:nvPr/>
          </p:nvGrpSpPr>
          <p:grpSpPr>
            <a:xfrm>
              <a:off x="8992389" y="2278817"/>
              <a:ext cx="2158709" cy="1150178"/>
              <a:chOff x="5301515" y="4333078"/>
              <a:chExt cx="2680498" cy="1428192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44A233AF-A36F-CA49-91E1-82E825507259}"/>
                  </a:ext>
                </a:extLst>
              </p:cNvPr>
              <p:cNvGrpSpPr/>
              <p:nvPr/>
            </p:nvGrpSpPr>
            <p:grpSpPr>
              <a:xfrm>
                <a:off x="6500059" y="4384585"/>
                <a:ext cx="1207551" cy="1201024"/>
                <a:chOff x="6368153" y="1147192"/>
                <a:chExt cx="4699000" cy="4673600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B0596B19-AA3E-5A4C-858D-513FDECD87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68153" y="1147192"/>
                  <a:ext cx="4699000" cy="4673600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FEE7F13D-3A02-7F4B-A889-D6734CCEB7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tretch>
                  <a:fillRect/>
                </a:stretch>
              </p:blipFill>
              <p:spPr>
                <a:xfrm rot="1366294">
                  <a:off x="7475229" y="2424744"/>
                  <a:ext cx="2500880" cy="2789442"/>
                </a:xfrm>
                <a:prstGeom prst="rect">
                  <a:avLst/>
                </a:prstGeom>
              </p:spPr>
            </p:pic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29780511-B617-A847-BB3B-943CA7FFA0AB}"/>
                  </a:ext>
                </a:extLst>
              </p:cNvPr>
              <p:cNvGrpSpPr/>
              <p:nvPr/>
            </p:nvGrpSpPr>
            <p:grpSpPr>
              <a:xfrm>
                <a:off x="5301515" y="4333078"/>
                <a:ext cx="2680498" cy="1428192"/>
                <a:chOff x="1617280" y="2545581"/>
                <a:chExt cx="2680498" cy="1428192"/>
              </a:xfrm>
            </p:grpSpPr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82F553C9-DDB7-A949-8039-F448E5F837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1617280" y="2972187"/>
                  <a:ext cx="821397" cy="5749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DAE0598E-BF71-474C-A85C-3F10BB7451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541422" y="2545582"/>
                  <a:ext cx="267521" cy="1428191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26A98955-6AC4-BD44-9D71-BA30EE46A2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4030257" y="2545581"/>
                  <a:ext cx="267521" cy="1428191"/>
                </a:xfrm>
                <a:prstGeom prst="rect">
                  <a:avLst/>
                </a:prstGeom>
              </p:spPr>
            </p:pic>
          </p:grpSp>
        </p:grp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A5A4CB9-F98E-0347-AB2C-5019BE947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01299" y="2814319"/>
              <a:ext cx="357060" cy="148775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3B559D4E-1183-E24C-BCA7-8ABDDCA25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479548" y="2814319"/>
              <a:ext cx="357060" cy="148775"/>
            </a:xfrm>
            <a:prstGeom prst="rect">
              <a:avLst/>
            </a:prstGeom>
          </p:spPr>
        </p:pic>
      </p:grpSp>
      <p:sp>
        <p:nvSpPr>
          <p:cNvPr id="66" name="Content Placeholder 2">
            <a:extLst>
              <a:ext uri="{FF2B5EF4-FFF2-40B4-BE49-F238E27FC236}">
                <a16:creationId xmlns:a16="http://schemas.microsoft.com/office/drawing/2014/main" id="{1DEDE850-8CF2-FC44-9974-A971EAB68DDC}"/>
              </a:ext>
            </a:extLst>
          </p:cNvPr>
          <p:cNvSpPr txBox="1">
            <a:spLocks/>
          </p:cNvSpPr>
          <p:nvPr/>
        </p:nvSpPr>
        <p:spPr>
          <a:xfrm>
            <a:off x="484348" y="6498228"/>
            <a:ext cx="8985844" cy="28635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aseline="30000" dirty="0">
                <a:latin typeface="+mn-lt"/>
              </a:rPr>
              <a:t>1</a:t>
            </a:r>
            <a:r>
              <a:rPr lang="en-US" sz="1200" dirty="0">
                <a:latin typeface="+mn-lt"/>
              </a:rPr>
              <a:t> Lawrence et al. </a:t>
            </a:r>
            <a:r>
              <a:rPr lang="en-US" sz="1200" i="1" dirty="0">
                <a:latin typeface="+mn-lt"/>
              </a:rPr>
              <a:t>IEEE Transactions on Neural Networks, </a:t>
            </a:r>
            <a:r>
              <a:rPr lang="en-US" sz="1200" dirty="0">
                <a:latin typeface="+mn-lt"/>
              </a:rPr>
              <a:t>1997</a:t>
            </a:r>
          </a:p>
          <a:p>
            <a:endParaRPr lang="en-US" sz="1200" dirty="0">
              <a:latin typeface="+mn-lt"/>
            </a:endParaRPr>
          </a:p>
        </p:txBody>
      </p:sp>
      <p:sp>
        <p:nvSpPr>
          <p:cNvPr id="43" name="Content Placeholder 5">
            <a:extLst>
              <a:ext uri="{FF2B5EF4-FFF2-40B4-BE49-F238E27FC236}">
                <a16:creationId xmlns:a16="http://schemas.microsoft.com/office/drawing/2014/main" id="{AD970341-11A7-B540-8A04-42A78EE2BB88}"/>
              </a:ext>
            </a:extLst>
          </p:cNvPr>
          <p:cNvSpPr txBox="1">
            <a:spLocks/>
          </p:cNvSpPr>
          <p:nvPr/>
        </p:nvSpPr>
        <p:spPr>
          <a:xfrm>
            <a:off x="720648" y="3352600"/>
            <a:ext cx="10058400" cy="3505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36" indent="-91436" algn="l" defTabSz="914354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00B0F0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1pPr>
            <a:lvl2pPr marL="384029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8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2pPr>
            <a:lvl3pPr marL="566900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3pPr>
            <a:lvl4pPr marL="749771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4pPr>
            <a:lvl5pPr marL="932642" indent="-182870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00B0F0"/>
              </a:buClr>
              <a:buFont typeface="Calibri" pitchFamily="34" charset="0"/>
              <a:buChar char="◦"/>
              <a:defRPr sz="1400" kern="1200">
                <a:solidFill>
                  <a:schemeClr val="bg2">
                    <a:lumMod val="25000"/>
                  </a:schemeClr>
                </a:solidFill>
                <a:latin typeface="Garamond" charset="0"/>
                <a:ea typeface="Garamond" charset="0"/>
                <a:cs typeface="Garamond" charset="0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n-lt"/>
              </a:rPr>
              <a:t>Data augmentation: train with transformed versions of training data</a:t>
            </a:r>
          </a:p>
          <a:p>
            <a:pPr lvl="1"/>
            <a:r>
              <a:rPr lang="en-US" dirty="0">
                <a:latin typeface="+mn-lt"/>
              </a:rPr>
              <a:t>How thoroughly should transformations be sampled?</a:t>
            </a:r>
          </a:p>
          <a:p>
            <a:pPr lvl="1"/>
            <a:r>
              <a:rPr lang="en-US" dirty="0">
                <a:latin typeface="+mn-lt"/>
              </a:rPr>
              <a:t>Increased cost of training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Choose model form to have desired invariance/equivariance</a:t>
            </a:r>
          </a:p>
          <a:p>
            <a:pPr lvl="1"/>
            <a:r>
              <a:rPr lang="en-US" dirty="0">
                <a:latin typeface="+mn-lt"/>
              </a:rPr>
              <a:t>E.g. </a:t>
            </a:r>
            <a:r>
              <a:rPr lang="en-US" dirty="0" err="1">
                <a:latin typeface="+mn-lt"/>
              </a:rPr>
              <a:t>ConvNets</a:t>
            </a:r>
            <a:r>
              <a:rPr lang="en-US" dirty="0">
                <a:latin typeface="+mn-lt"/>
              </a:rPr>
              <a:t> for approximate translational invariance</a:t>
            </a:r>
            <a:r>
              <a:rPr lang="en-US" baseline="30000" dirty="0">
                <a:latin typeface="+mn-lt"/>
              </a:rPr>
              <a:t>1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78531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andiaBrand">
  <a:themeElements>
    <a:clrScheme name="Sandia Brand">
      <a:dk1>
        <a:srgbClr val="1B1B1B"/>
      </a:dk1>
      <a:lt1>
        <a:srgbClr val="FFFFFF"/>
      </a:lt1>
      <a:dk2>
        <a:srgbClr val="0075A9"/>
      </a:dk2>
      <a:lt2>
        <a:srgbClr val="7D8EA0"/>
      </a:lt2>
      <a:accent1>
        <a:srgbClr val="00ACCF"/>
      </a:accent1>
      <a:accent2>
        <a:srgbClr val="287968"/>
      </a:accent2>
      <a:accent3>
        <a:srgbClr val="69B244"/>
      </a:accent3>
      <a:accent4>
        <a:srgbClr val="EC8A00"/>
      </a:accent4>
      <a:accent5>
        <a:srgbClr val="C41D24"/>
      </a:accent5>
      <a:accent6>
        <a:srgbClr val="8A2B78"/>
      </a:accent6>
      <a:hlink>
        <a:srgbClr val="007F9B"/>
      </a:hlink>
      <a:folHlink>
        <a:srgbClr val="0275A9"/>
      </a:folHlink>
    </a:clrScheme>
    <a:fontScheme name="Sandia Brand">
      <a:majorFont>
        <a:latin typeface="Exo 2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spcBef>
            <a:spcPts val="1000"/>
          </a:spcBef>
          <a:spcAft>
            <a:spcPts val="600"/>
          </a:spcAft>
          <a:defRPr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andiaBrand" id="{1968AAD6-CBA6-064F-9237-4007AAEE23B9}" vid="{2E5380AC-16C9-734E-8236-37757CA639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SandiaBrandMSTheme</Template>
  <TotalTime>7868</TotalTime>
  <Words>992</Words>
  <Application>Microsoft Macintosh PowerPoint</Application>
  <PresentationFormat>Widescreen</PresentationFormat>
  <Paragraphs>178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Apple Symbols</vt:lpstr>
      <vt:lpstr>Arial</vt:lpstr>
      <vt:lpstr>Calibri</vt:lpstr>
      <vt:lpstr>Courier New</vt:lpstr>
      <vt:lpstr>Exo 2</vt:lpstr>
      <vt:lpstr>Exo 2 Semi Bold</vt:lpstr>
      <vt:lpstr>Open Sans</vt:lpstr>
      <vt:lpstr>Open Sans SemiBold</vt:lpstr>
      <vt:lpstr>Times New Roman</vt:lpstr>
      <vt:lpstr>Verdana</vt:lpstr>
      <vt:lpstr>Wingdings</vt:lpstr>
      <vt:lpstr>SandiaBrand</vt:lpstr>
      <vt:lpstr>Scientific Machine Learning and Tensorflow tutorial</vt:lpstr>
      <vt:lpstr>overview</vt:lpstr>
      <vt:lpstr>Neural ODE (NODE)1</vt:lpstr>
      <vt:lpstr>Augmented Node1</vt:lpstr>
      <vt:lpstr>Transformers</vt:lpstr>
      <vt:lpstr>Sparse regression - Sparse identification of nonlinear dynamical systems (SINDy)</vt:lpstr>
      <vt:lpstr>Physics informed constraints</vt:lpstr>
      <vt:lpstr>Physics informed constraints - Equivariance</vt:lpstr>
      <vt:lpstr>Equivariance in image classification</vt:lpstr>
      <vt:lpstr>Other examples of Equivariant models</vt:lpstr>
      <vt:lpstr>Physics informed constraints for Operator learning1,2</vt:lpstr>
      <vt:lpstr>Approximate Bayesian methods</vt:lpstr>
      <vt:lpstr>Generative modeling</vt:lpstr>
      <vt:lpstr>Optimal experimental design</vt:lpstr>
      <vt:lpstr>Optimal experimental design</vt:lpstr>
      <vt:lpstr>Active learning</vt:lpstr>
      <vt:lpstr>Digital twins</vt:lpstr>
      <vt:lpstr>Reproducibility in Sciml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Hatfield, Laura Emily</dc:creator>
  <cp:lastModifiedBy>Patel, Ravi Ghanshyam</cp:lastModifiedBy>
  <cp:revision>239</cp:revision>
  <dcterms:created xsi:type="dcterms:W3CDTF">2023-03-17T19:55:08Z</dcterms:created>
  <dcterms:modified xsi:type="dcterms:W3CDTF">2024-02-02T07:02:27Z</dcterms:modified>
</cp:coreProperties>
</file>

<file path=docProps/thumbnail.jpeg>
</file>